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8" r:id="rId2"/>
    <p:sldMasterId id="2147483720" r:id="rId3"/>
    <p:sldMasterId id="2147483734" r:id="rId4"/>
  </p:sldMasterIdLst>
  <p:notesMasterIdLst>
    <p:notesMasterId r:id="rId83"/>
  </p:notesMasterIdLst>
  <p:sldIdLst>
    <p:sldId id="257" r:id="rId5"/>
    <p:sldId id="263" r:id="rId6"/>
    <p:sldId id="264" r:id="rId7"/>
    <p:sldId id="262" r:id="rId8"/>
    <p:sldId id="258" r:id="rId9"/>
    <p:sldId id="265" r:id="rId10"/>
    <p:sldId id="267" r:id="rId11"/>
    <p:sldId id="268" r:id="rId12"/>
    <p:sldId id="270" r:id="rId13"/>
    <p:sldId id="272" r:id="rId14"/>
    <p:sldId id="273" r:id="rId15"/>
    <p:sldId id="274" r:id="rId16"/>
    <p:sldId id="275" r:id="rId17"/>
    <p:sldId id="280" r:id="rId18"/>
    <p:sldId id="287" r:id="rId19"/>
    <p:sldId id="288" r:id="rId20"/>
    <p:sldId id="283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4" r:id="rId34"/>
    <p:sldId id="307" r:id="rId35"/>
    <p:sldId id="305" r:id="rId36"/>
    <p:sldId id="308" r:id="rId37"/>
    <p:sldId id="310" r:id="rId38"/>
    <p:sldId id="314" r:id="rId39"/>
    <p:sldId id="315" r:id="rId40"/>
    <p:sldId id="316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42" r:id="rId49"/>
    <p:sldId id="343" r:id="rId50"/>
    <p:sldId id="344" r:id="rId51"/>
    <p:sldId id="346" r:id="rId52"/>
    <p:sldId id="347" r:id="rId53"/>
    <p:sldId id="350" r:id="rId54"/>
    <p:sldId id="349" r:id="rId55"/>
    <p:sldId id="351" r:id="rId56"/>
    <p:sldId id="324" r:id="rId57"/>
    <p:sldId id="311" r:id="rId58"/>
    <p:sldId id="352" r:id="rId59"/>
    <p:sldId id="354" r:id="rId60"/>
    <p:sldId id="355" r:id="rId61"/>
    <p:sldId id="358" r:id="rId62"/>
    <p:sldId id="359" r:id="rId63"/>
    <p:sldId id="360" r:id="rId64"/>
    <p:sldId id="361" r:id="rId65"/>
    <p:sldId id="363" r:id="rId66"/>
    <p:sldId id="367" r:id="rId67"/>
    <p:sldId id="368" r:id="rId68"/>
    <p:sldId id="369" r:id="rId69"/>
    <p:sldId id="370" r:id="rId70"/>
    <p:sldId id="371" r:id="rId71"/>
    <p:sldId id="372" r:id="rId72"/>
    <p:sldId id="377" r:id="rId73"/>
    <p:sldId id="379" r:id="rId74"/>
    <p:sldId id="381" r:id="rId75"/>
    <p:sldId id="382" r:id="rId76"/>
    <p:sldId id="384" r:id="rId77"/>
    <p:sldId id="385" r:id="rId78"/>
    <p:sldId id="387" r:id="rId79"/>
    <p:sldId id="390" r:id="rId80"/>
    <p:sldId id="393" r:id="rId81"/>
    <p:sldId id="39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660"/>
  </p:normalViewPr>
  <p:slideViewPr>
    <p:cSldViewPr snapToGrid="0">
      <p:cViewPr varScale="1">
        <p:scale>
          <a:sx n="69" d="100"/>
          <a:sy n="69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B5D27-D9E9-4CB4-A0BB-B74C92E33C4C}" type="datetimeFigureOut">
              <a:rPr lang="en-IN" smtClean="0"/>
              <a:t>12-02-2020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5556FC-D575-403B-A356-7037E2383C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754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988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 marL="742950" indent="-285750" defTabSz="915988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 marL="1143000" indent="-228600" defTabSz="915988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 marL="1600200" indent="-228600" defTabSz="915988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 marL="2057400" indent="-228600" defTabSz="915988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5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F0B3A-52A0-4A04-A629-0E0ED2D595C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pPr marL="0" marR="0" lvl="0" indent="0" algn="r" defTabSz="915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3063"/>
          </a:xfrm>
          <a:noFill/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913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" y="2438401"/>
            <a:ext cx="12012084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SimSun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SimSun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SimSun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SimSun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SimSun" panose="02010600030101010101" pitchFamily="2" charset="-122"/>
                <a:cs typeface="+mn-cs"/>
              </a:endParaRPr>
            </a:p>
          </p:txBody>
        </p:sp>
      </p:grpSp>
      <p:sp>
        <p:nvSpPr>
          <p:cNvPr id="2458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676400"/>
            <a:ext cx="103632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458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320800" y="6248400"/>
            <a:ext cx="2540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1C1C1C"/>
              </a:solidFill>
              <a:ea typeface="SimSun" panose="02010600030101010101" pitchFamily="2" charset="-122"/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1C1C1C"/>
                </a:solidFill>
                <a:ea typeface="SimSun" panose="02010600030101010101" pitchFamily="2" charset="-122"/>
              </a:rPr>
              <a:t>Machine Learning Basics: 1. General Introduction</a:t>
            </a:r>
            <a:endParaRPr lang="en-US">
              <a:solidFill>
                <a:srgbClr val="1C1C1C"/>
              </a:solidFill>
              <a:ea typeface="SimSun" panose="02010600030101010101" pitchFamily="2" charset="-122"/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144000" y="6248400"/>
            <a:ext cx="2540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F1A994-46D3-471A-9F48-68003F4AEF3A}" type="slidenum">
              <a:rPr lang="en-US" smtClean="0">
                <a:solidFill>
                  <a:srgbClr val="1C1C1C"/>
                </a:solidFill>
                <a:ea typeface="SimSun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1C1C1C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83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  <a:ea typeface="SimSun" panose="02010600030101010101" pitchFamily="2" charset="-122"/>
              </a:rPr>
              <a:t>Machine Learning Basics: 1. General Introduction</a:t>
            </a:r>
            <a:endParaRPr lang="en-US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561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9400" y="457200"/>
            <a:ext cx="27178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0" y="457200"/>
            <a:ext cx="79502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  <a:ea typeface="SimSun" panose="02010600030101010101" pitchFamily="2" charset="-122"/>
              </a:rPr>
              <a:t>Machine Learning Basics: 1. General Introduction</a:t>
            </a:r>
            <a:endParaRPr lang="en-US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241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1A71E2-EA4F-4D3C-81DF-86FB741762C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855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8F1DC6-1DAC-46F7-98C6-46C495D8EF08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8393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F1FBC7-6C31-4C7D-9249-6978ECE089A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281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CB60DD-B5BE-4A7A-B323-1756F697AE2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686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6574C-B879-4B08-8E65-71CB566D011D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686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D02B4B-5713-46B1-B1A7-7F96157DDA8D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865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151B4-A709-4E55-B8C3-812279101B07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903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8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9" y="2057400"/>
            <a:ext cx="393276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3F8D5-7A43-419A-B67E-DE681E00DAE1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32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  <a:ea typeface="SimSun" panose="02010600030101010101" pitchFamily="2" charset="-122"/>
              </a:rPr>
              <a:t>Machine Learning Basics: 1. General Introduction</a:t>
            </a:r>
            <a:endParaRPr lang="en-US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8680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8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9" y="2057400"/>
            <a:ext cx="393276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C2C0AE-8411-4A1F-897B-725BBA1BBEA6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117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674D0-94B8-4C5C-8B5F-945335FA812D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0915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3F0F65-B60B-4F9D-8A00-206EC4D95972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5191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David Corne, and Nick Taylor,  Heriot-Watt University  -  dwcorne@gmail.com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These slides and related resources:   </a:t>
            </a: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http://www.macs.hw.ac.uk/~dwcorne/Teaching/dmml.html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53CB8-7758-4369-B9EF-BBF71E55A0DA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2197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David Corne, and Nick Taylor,  Heriot-Watt University  -  dwcorne@gmail.com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These slides and related resources:   </a:t>
            </a: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http://www.macs.hw.ac.uk/~dwcorne/Teaching/dmml.html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89F18-5E15-40D5-8C20-48BA901FA98E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10471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David Corne, and Nick Taylor,  Heriot-Watt University  -  dwcorne@gmail.com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These slides and related resources:   </a:t>
            </a: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http://www.macs.hw.ac.uk/~dwcorne/Teaching/dmml.html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9D620D-7E43-47C4-9AC4-361B074C88D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4809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Footer Placeholder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David Corne, and Nick Taylor,  Heriot-Watt University  -  dwcorne@gmail.com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These slides and related resources:   </a:t>
            </a: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http://www.macs.hw.ac.uk/~dwcorne/Teaching/dmml.html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7" name="Slide Number Placeholder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3F6D6-9B7B-43A6-B640-18662C124B03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42437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David Corne, and Nick Taylor,  Heriot-Watt University  -  dwcorne@gmail.com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These slides and related resources:   </a:t>
            </a: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http://www.macs.hw.ac.uk/~dwcorne/Teaching/dmml.html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FB9FDD-0BBE-437C-8AA5-BAE99FE7B59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46328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David Corne, and Nick Taylor,  Heriot-Watt University  -  dwcorne@gmail.com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These slides and related resources:   </a:t>
            </a: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http://www.macs.hw.ac.uk/~dwcorne/Teaching/dmml.html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E831CC-AC88-4C43-9E89-EE48424BD8C2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80121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David Corne, and Nick Taylor,  Heriot-Watt University  -  dwcorne@gmail.com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These slides and related resources:   </a:t>
            </a: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http://www.macs.hw.ac.uk/~dwcorne/Teaching/dmml.html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91D9F3-2F62-4B66-92EF-9BEC33FF17D5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8171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  <a:ea typeface="SimSun" panose="02010600030101010101" pitchFamily="2" charset="-122"/>
              </a:rPr>
              <a:t>Machine Learning Basics: 1. General Introduction</a:t>
            </a:r>
            <a:endParaRPr lang="en-US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64364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Footer Placeholder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David Corne, and Nick Taylor,  Heriot-Watt University  -  dwcorne@gmail.com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These slides and related resources:   </a:t>
            </a: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http://www.macs.hw.ac.uk/~dwcorne/Teaching/dmml.html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7" name="Slide Number Placeholder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CC5642-4652-46DB-B342-825234D800B4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99723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Footer Placeholder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David Corne, and Nick Taylor,  Heriot-Watt University  -  dwcorne@gmail.com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These slides and related resources:   </a:t>
            </a: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http://www.macs.hw.ac.uk/~dwcorne/Teaching/dmml.html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7" name="Slide Number Placeholder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E345D5-1E58-4E6F-98E6-15B755E70B8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30208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David Corne, and Nick Taylor,  Heriot-Watt University  -  dwcorne@gmail.com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These slides and related resources:   </a:t>
            </a: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http://www.macs.hw.ac.uk/~dwcorne/Teaching/dmml.html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ED71C4-D117-4328-A329-414C633D022C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16704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David Corne, and Nick Taylor,  Heriot-Watt University  -  dwcorne@gmail.com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These slides and related resources:   </a:t>
            </a: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http://www.macs.hw.ac.uk/~dwcorne/Teaching/dmml.html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DFD5F8-2C15-48EC-8C02-86671D85E398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5604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David Corne, and Nick Taylor,  Heriot-Watt University  -  dwcorne@gmail.com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These slides and related resources:   </a:t>
            </a: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http://www.macs.hw.ac.uk/~dwcorne/Teaching/dmml.html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D1CD7-D285-4E02-B9EE-1B5029762546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58850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David Corne, and Nick Taylor,  Heriot-Watt University  -  dwcorne@gmail.com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These slides and related resources:   </a:t>
            </a: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http://www.macs.hw.ac.uk/~dwcorne/Teaching/dmml.html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CC62AC-922E-4AEE-AA1F-88210E7C30B5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94799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E7F60-EF76-4C16-A862-1644EEAAB0F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23A200-A632-4912-BAB7-42B481CBD82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0526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E7F60-EF76-4C16-A862-1644EEAAB0F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23A200-A632-4912-BAB7-42B481CBD82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778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E7F60-EF76-4C16-A862-1644EEAAB0F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23A200-A632-4912-BAB7-42B481CBD82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3822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E7F60-EF76-4C16-A862-1644EEAAB0F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23A200-A632-4912-BAB7-42B481CBD82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92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1600200"/>
            <a:ext cx="50800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600200"/>
            <a:ext cx="50800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  <a:ea typeface="SimSun" panose="02010600030101010101" pitchFamily="2" charset="-122"/>
              </a:rPr>
              <a:t>Machine Learning Basics: 1. General Introduction</a:t>
            </a:r>
            <a:endParaRPr lang="en-US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34986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E7F60-EF76-4C16-A862-1644EEAAB0F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23A200-A632-4912-BAB7-42B481CBD82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3776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E7F60-EF76-4C16-A862-1644EEAAB0F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23A200-A632-4912-BAB7-42B481CBD82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436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E7F60-EF76-4C16-A862-1644EEAAB0F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23A200-A632-4912-BAB7-42B481CBD82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414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E7F60-EF76-4C16-A862-1644EEAAB0F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23A200-A632-4912-BAB7-42B481CBD82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2977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E7F60-EF76-4C16-A862-1644EEAAB0F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23A200-A632-4912-BAB7-42B481CBD82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4644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E7F60-EF76-4C16-A862-1644EEAAB0F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23A200-A632-4912-BAB7-42B481CBD82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4106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E7F60-EF76-4C16-A862-1644EEAAB0F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23A200-A632-4912-BAB7-42B481CBD82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46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  <a:ea typeface="SimSun" panose="02010600030101010101" pitchFamily="2" charset="-122"/>
              </a:rPr>
              <a:t>Machine Learning Basics: 1. General Introduction</a:t>
            </a:r>
            <a:endParaRPr lang="en-US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0149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  <a:ea typeface="SimSun" panose="02010600030101010101" pitchFamily="2" charset="-122"/>
              </a:rPr>
              <a:t>Machine Learning Basics: 1. General Introduction</a:t>
            </a:r>
            <a:endParaRPr lang="en-US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7320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  <a:ea typeface="SimSun" panose="02010600030101010101" pitchFamily="2" charset="-122"/>
              </a:rPr>
              <a:t>Machine Learning Basics: 1. General Introduction</a:t>
            </a:r>
            <a:endParaRPr lang="en-US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5349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  <a:ea typeface="SimSun" panose="02010600030101010101" pitchFamily="2" charset="-122"/>
              </a:rPr>
              <a:t>Machine Learning Basics: 1. General Introduction</a:t>
            </a:r>
            <a:endParaRPr lang="en-US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8267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  <a:ea typeface="SimSun" panose="02010600030101010101" pitchFamily="2" charset="-122"/>
              </a:rPr>
              <a:t>Machine Learning Basics: 1. General Introduction</a:t>
            </a:r>
            <a:endParaRPr lang="en-US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2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556684" y="717551"/>
            <a:ext cx="58420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1066801" y="717551"/>
            <a:ext cx="438151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721785" y="1139826"/>
            <a:ext cx="563033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1214967" y="1139826"/>
            <a:ext cx="491067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69333" y="1066801"/>
            <a:ext cx="747184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1016000" y="609601"/>
            <a:ext cx="42333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590551" y="1400175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496485" y="457200"/>
            <a:ext cx="1039071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16000" y="1600200"/>
            <a:ext cx="103632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356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16000" y="6243638"/>
            <a:ext cx="1036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ahoma" panose="020B060403050404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  <a:ea typeface="SimSun" panose="02010600030101010101" pitchFamily="2" charset="-122"/>
              </a:rPr>
              <a:t>Machine Learning Basics: 1. General Introduction</a:t>
            </a:r>
            <a:endParaRPr lang="en-US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2542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anose="030F0702030302020204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anose="030F0702030302020204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anose="030F0702030302020204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anose="030F0702030302020204" pitchFamily="66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anose="030F0702030302020204" pitchFamily="6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anose="030F0702030302020204" pitchFamily="6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anose="030F0702030302020204" pitchFamily="6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anose="030F0702030302020204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685800" eaLnBrk="1" hangingPunct="1">
              <a:defRPr sz="1050">
                <a:solidFill>
                  <a:srgbClr val="000000"/>
                </a:solidFill>
                <a:latin typeface="Arial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685800" eaLnBrk="1" hangingPunct="1">
              <a:defRPr sz="1050">
                <a:solidFill>
                  <a:srgbClr val="000000"/>
                </a:solidFill>
                <a:latin typeface="Arial"/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685800" eaLnBrk="1" hangingPunct="1">
              <a:defRPr sz="1050">
                <a:solidFill>
                  <a:srgbClr val="000000"/>
                </a:solidFill>
                <a:latin typeface="Arial"/>
              </a:defRPr>
            </a:lvl1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849962-71FE-4799-987C-AF19C5C85C31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47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700" kern="1200">
          <a:solidFill>
            <a:srgbClr val="0000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Arial" panose="020B0604020202020204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Arial" panose="020B0604020202020204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Arial" panose="020B0604020202020204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Arial" panose="020B0604020202020204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Arial" panose="020B0604020202020204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 kern="1200">
          <a:solidFill>
            <a:srgbClr val="009900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ern="1200">
          <a:solidFill>
            <a:srgbClr val="FF0000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685800" eaLnBrk="1" hangingPunct="1">
              <a:defRPr sz="105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092826"/>
            <a:ext cx="12192000" cy="612775"/>
          </a:xfrm>
          <a:prstGeom prst="rect">
            <a:avLst/>
          </a:prstGeom>
          <a:noFill/>
          <a:ln w="19050">
            <a:solidFill>
              <a:srgbClr val="80008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685800" eaLnBrk="1" hangingPunct="1">
              <a:defRPr sz="120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David Corne, and Nick Taylor,  Heriot-Watt University  -  dwcorne@gmail.com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These slides and related resources:   </a:t>
            </a: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http://www.macs.hw.ac.uk/~dwcorne/Teaching/dmml.html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685800" eaLnBrk="1" hangingPunct="1">
              <a:defRPr sz="1050">
                <a:solidFill>
                  <a:srgbClr val="000000"/>
                </a:solidFill>
                <a:latin typeface="Times New Roman"/>
              </a:defRPr>
            </a:lvl1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1E1227-C5FD-4662-B628-3C890F38BA19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Arial"/>
              </a:rPr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751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6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6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6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6" charset="0"/>
          <a:cs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6" charset="0"/>
          <a:cs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6" charset="0"/>
          <a:cs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6" charset="0"/>
          <a:cs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6" charset="0"/>
          <a:cs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E7F60-EF76-4C16-A862-1644EEAAB0F7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23A200-A632-4912-BAB7-42B481CBD82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873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Machine Learning !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altLang="en-US" sz="2800" dirty="0"/>
              <a:t>Goal of “</a:t>
            </a:r>
            <a:r>
              <a:rPr lang="en-US" altLang="en-US" sz="2800" dirty="0">
                <a:solidFill>
                  <a:srgbClr val="33CC33"/>
                </a:solidFill>
              </a:rPr>
              <a:t>Machine Learning</a:t>
            </a:r>
            <a:r>
              <a:rPr lang="en-US" altLang="en-US" sz="2800" dirty="0"/>
              <a:t>” is to build computer systems that can learn from their </a:t>
            </a:r>
            <a:r>
              <a:rPr lang="en-US" altLang="en-US" sz="2800" dirty="0">
                <a:solidFill>
                  <a:srgbClr val="33CC33"/>
                </a:solidFill>
              </a:rPr>
              <a:t>experience</a:t>
            </a:r>
            <a:r>
              <a:rPr lang="en-US" altLang="en-US" sz="2800" dirty="0"/>
              <a:t> and adopt to their </a:t>
            </a:r>
            <a:r>
              <a:rPr lang="en-US" altLang="en-US" sz="2800" dirty="0">
                <a:solidFill>
                  <a:srgbClr val="33CC33"/>
                </a:solidFill>
              </a:rPr>
              <a:t>environments</a:t>
            </a:r>
            <a:r>
              <a:rPr lang="en-US" altLang="en-US" sz="2800" dirty="0"/>
              <a:t>.</a:t>
            </a:r>
          </a:p>
          <a:p>
            <a:pPr marL="0" indent="0">
              <a:buNone/>
            </a:pPr>
            <a:endParaRPr lang="en-US" altLang="en-US" sz="2800" dirty="0"/>
          </a:p>
          <a:p>
            <a:pPr marL="0" indent="0">
              <a:buNone/>
            </a:pPr>
            <a:r>
              <a:rPr lang="en-US" altLang="en-US" sz="2800" dirty="0"/>
              <a:t>Machine Learning is an important aspect or component of </a:t>
            </a:r>
            <a:r>
              <a:rPr lang="en-US" altLang="en-US" sz="2800" dirty="0">
                <a:solidFill>
                  <a:srgbClr val="33CC33"/>
                </a:solidFill>
              </a:rPr>
              <a:t>Intelligence</a:t>
            </a:r>
            <a:r>
              <a:rPr lang="en-US" altLang="en-US" sz="2800" dirty="0"/>
              <a:t>.</a:t>
            </a:r>
          </a:p>
          <a:p>
            <a:pPr marL="0" indent="0">
              <a:buNone/>
            </a:pPr>
            <a:endParaRPr lang="en-US" altLang="en-US" sz="2800" dirty="0"/>
          </a:p>
          <a:p>
            <a:pPr marL="0" indent="0">
              <a:buNone/>
            </a:pPr>
            <a:r>
              <a:rPr lang="en-US" altLang="en-US" sz="2800" dirty="0"/>
              <a:t>Intelligence is ability to Learn.</a:t>
            </a:r>
          </a:p>
        </p:txBody>
      </p:sp>
      <p:sp>
        <p:nvSpPr>
          <p:cNvPr id="922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400" b="0" dirty="0">
              <a:solidFill>
                <a:srgbClr val="000000"/>
              </a:solidFill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550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485" y="1371600"/>
            <a:ext cx="10390716" cy="4800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16000" y="6331526"/>
            <a:ext cx="10363200" cy="369311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967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486" y="1371600"/>
            <a:ext cx="9882714" cy="4800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16000" y="6400800"/>
            <a:ext cx="10363200" cy="300038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940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Candidate Elimination Algorithm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00" y="1371600"/>
            <a:ext cx="10363200" cy="487203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631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Space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485" y="1371600"/>
            <a:ext cx="9882715" cy="487203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149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485" y="1371600"/>
            <a:ext cx="10390716" cy="532923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908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 and Selection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Feature Extraction</a:t>
            </a:r>
            <a:r>
              <a:rPr lang="en-US" sz="2800" b="0" dirty="0">
                <a:solidFill>
                  <a:srgbClr val="222222"/>
                </a:solidFill>
                <a:latin typeface="arial" panose="020B0604020202020204" pitchFamily="34" charset="0"/>
              </a:rPr>
              <a:t> aims to reduce the number of 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features</a:t>
            </a:r>
            <a:r>
              <a:rPr lang="en-US" sz="2800" b="0" dirty="0">
                <a:solidFill>
                  <a:srgbClr val="222222"/>
                </a:solidFill>
                <a:latin typeface="arial" panose="020B0604020202020204" pitchFamily="34" charset="0"/>
              </a:rPr>
              <a:t> in a dataset by creating new 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features</a:t>
            </a:r>
            <a:r>
              <a:rPr lang="en-US" sz="2800" b="0" dirty="0">
                <a:solidFill>
                  <a:srgbClr val="222222"/>
                </a:solidFill>
                <a:latin typeface="arial" panose="020B0604020202020204" pitchFamily="34" charset="0"/>
              </a:rPr>
              <a:t> from the existing ones (and then discarding the original 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features</a:t>
            </a:r>
            <a:r>
              <a:rPr lang="en-US" sz="2800" b="0" dirty="0">
                <a:solidFill>
                  <a:srgbClr val="222222"/>
                </a:solidFill>
                <a:latin typeface="arial" panose="020B0604020202020204" pitchFamily="34" charset="0"/>
              </a:rPr>
              <a:t>). These new reduced set of 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features</a:t>
            </a:r>
            <a:r>
              <a:rPr lang="en-US" sz="2800" b="0" dirty="0">
                <a:solidFill>
                  <a:srgbClr val="222222"/>
                </a:solidFill>
                <a:latin typeface="arial" panose="020B0604020202020204" pitchFamily="34" charset="0"/>
              </a:rPr>
              <a:t> should then be able to summarize most of the </a:t>
            </a:r>
            <a:r>
              <a:rPr lang="en-US" sz="2800" b="0" dirty="0" smtClean="0">
                <a:solidFill>
                  <a:srgbClr val="222222"/>
                </a:solidFill>
                <a:latin typeface="arial" panose="020B0604020202020204" pitchFamily="34" charset="0"/>
              </a:rPr>
              <a:t>information </a:t>
            </a:r>
            <a:r>
              <a:rPr lang="en-US" sz="2800" b="0" dirty="0">
                <a:solidFill>
                  <a:srgbClr val="222222"/>
                </a:solidFill>
                <a:latin typeface="arial" panose="020B0604020202020204" pitchFamily="34" charset="0"/>
              </a:rPr>
              <a:t>contained in the original set of </a:t>
            </a:r>
            <a:r>
              <a:rPr lang="en-US" sz="2800" dirty="0" smtClean="0">
                <a:solidFill>
                  <a:srgbClr val="222222"/>
                </a:solidFill>
                <a:latin typeface="arial" panose="020B0604020202020204" pitchFamily="34" charset="0"/>
              </a:rPr>
              <a:t>feature.</a:t>
            </a:r>
            <a:r>
              <a:rPr lang="en-US" sz="2800" b="0" dirty="0">
                <a:solidFill>
                  <a:srgbClr val="222222"/>
                </a:solidFill>
                <a:latin typeface="arial" panose="020B0604020202020204" pitchFamily="34" charset="0"/>
              </a:rPr>
              <a:t> In 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machine learning</a:t>
            </a:r>
            <a:r>
              <a:rPr lang="en-US" sz="2800" b="0" dirty="0">
                <a:solidFill>
                  <a:srgbClr val="222222"/>
                </a:solidFill>
                <a:latin typeface="arial" panose="020B0604020202020204" pitchFamily="34" charset="0"/>
              </a:rPr>
              <a:t>, pattern recognition and in image processing, 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feature extraction</a:t>
            </a:r>
            <a:r>
              <a:rPr lang="en-US" sz="2800" b="0" dirty="0">
                <a:solidFill>
                  <a:srgbClr val="222222"/>
                </a:solidFill>
                <a:latin typeface="arial" panose="020B0604020202020204" pitchFamily="34" charset="0"/>
              </a:rPr>
              <a:t> starts from an initial set of measured data and builds derived values (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features</a:t>
            </a:r>
            <a:r>
              <a:rPr lang="en-US" sz="2800" b="0" dirty="0">
                <a:solidFill>
                  <a:srgbClr val="222222"/>
                </a:solidFill>
                <a:latin typeface="arial" panose="020B0604020202020204" pitchFamily="34" charset="0"/>
              </a:rPr>
              <a:t>) intended to be informative and non-redundant, facilitating the subsequent 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learning</a:t>
            </a:r>
            <a:r>
              <a:rPr lang="en-US" sz="2800" b="0" dirty="0">
                <a:solidFill>
                  <a:srgbClr val="222222"/>
                </a:solidFill>
                <a:latin typeface="arial" panose="020B0604020202020204" pitchFamily="34" charset="0"/>
              </a:rPr>
              <a:t> and generalization steps, and in some cases leading to better human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3617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feature extraction?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dirty="0">
                <a:solidFill>
                  <a:srgbClr val="222222"/>
                </a:solidFill>
                <a:latin typeface="arial" panose="020B0604020202020204" pitchFamily="34" charset="0"/>
              </a:rPr>
              <a:t>The process of 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feature extraction</a:t>
            </a:r>
            <a:r>
              <a:rPr lang="en-US" b="0" dirty="0">
                <a:solidFill>
                  <a:srgbClr val="222222"/>
                </a:solidFill>
                <a:latin typeface="arial" panose="020B0604020202020204" pitchFamily="34" charset="0"/>
              </a:rPr>
              <a:t> is useful when you need to reduce the number of resources needed for processing without losing 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important</a:t>
            </a:r>
            <a:r>
              <a:rPr lang="en-US" b="0" dirty="0">
                <a:solidFill>
                  <a:srgbClr val="222222"/>
                </a:solidFill>
                <a:latin typeface="arial" panose="020B0604020202020204" pitchFamily="34" charset="0"/>
              </a:rPr>
              <a:t> or relevant information. 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Feature extraction</a:t>
            </a:r>
            <a:r>
              <a:rPr lang="en-US" b="0" dirty="0">
                <a:solidFill>
                  <a:srgbClr val="222222"/>
                </a:solidFill>
                <a:latin typeface="arial" panose="020B0604020202020204" pitchFamily="34" charset="0"/>
              </a:rPr>
              <a:t> can also reduce the amount of redundant data for a given </a:t>
            </a:r>
            <a:r>
              <a:rPr lang="en-US" b="0" dirty="0" smtClean="0">
                <a:solidFill>
                  <a:srgbClr val="222222"/>
                </a:solidFill>
                <a:latin typeface="arial" panose="020B0604020202020204" pitchFamily="34" charset="0"/>
              </a:rPr>
              <a:t>analysis.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4678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2801938" y="998538"/>
            <a:ext cx="6515100" cy="857250"/>
          </a:xfrm>
        </p:spPr>
        <p:txBody>
          <a:bodyPr/>
          <a:lstStyle/>
          <a:p>
            <a:pPr eaLnBrk="1" hangingPunct="1"/>
            <a:r>
              <a:rPr lang="en-US" altLang="en-US" sz="2100"/>
              <a:t>A classic example of a task that requires machine learning: It is very hard to say what makes a 2</a:t>
            </a:r>
            <a:r>
              <a:rPr lang="en-US" altLang="en-US" sz="2400"/>
              <a:t>        </a:t>
            </a:r>
            <a:endParaRPr lang="en-US" altLang="en-US" sz="2400">
              <a:solidFill>
                <a:srgbClr val="009900"/>
              </a:solidFill>
            </a:endParaRPr>
          </a:p>
        </p:txBody>
      </p:sp>
      <p:pic>
        <p:nvPicPr>
          <p:cNvPr id="215043" name="Picture 3" descr="close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9" y="1808164"/>
            <a:ext cx="54768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4" name="Rectangle 4"/>
          <p:cNvSpPr>
            <a:spLocks noChangeArrowheads="1"/>
          </p:cNvSpPr>
          <p:nvPr/>
        </p:nvSpPr>
        <p:spPr bwMode="auto">
          <a:xfrm>
            <a:off x="3260726" y="2781301"/>
            <a:ext cx="3914775" cy="62071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00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045" name="Rectangle 6"/>
          <p:cNvSpPr>
            <a:spLocks noChangeArrowheads="1"/>
          </p:cNvSpPr>
          <p:nvPr/>
        </p:nvSpPr>
        <p:spPr bwMode="auto">
          <a:xfrm>
            <a:off x="7715250" y="2781301"/>
            <a:ext cx="541338" cy="62071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046" name="Rectangle 7"/>
          <p:cNvSpPr>
            <a:spLocks noChangeArrowheads="1"/>
          </p:cNvSpPr>
          <p:nvPr/>
        </p:nvSpPr>
        <p:spPr bwMode="auto">
          <a:xfrm>
            <a:off x="4422776" y="4429126"/>
            <a:ext cx="1025525" cy="62071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047" name="Rectangle 8"/>
          <p:cNvSpPr>
            <a:spLocks noChangeArrowheads="1"/>
          </p:cNvSpPr>
          <p:nvPr/>
        </p:nvSpPr>
        <p:spPr bwMode="auto">
          <a:xfrm>
            <a:off x="3287713" y="3617913"/>
            <a:ext cx="539750" cy="620712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75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kern="1200" dirty="0">
                <a:solidFill>
                  <a:srgbClr val="00B0F0"/>
                </a:solidFill>
              </a:rPr>
              <a:t>Curse of Dimensionality</a:t>
            </a:r>
            <a:endParaRPr lang="en-IN" sz="2700" kern="1200" dirty="0">
              <a:solidFill>
                <a:srgbClr val="00B0F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382" y="1752600"/>
            <a:ext cx="10266218" cy="42195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414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of Feature Selection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0"/>
            <a:ext cx="10363200" cy="423256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387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99"/>
                </a:solidFill>
              </a:rPr>
              <a:t>Well-posed Learning Problems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0" dirty="0">
                <a:solidFill>
                  <a:srgbClr val="000000"/>
                </a:solidFill>
                <a:latin typeface="Basic Commercial Bold"/>
              </a:rPr>
              <a:t>Jacques </a:t>
            </a:r>
            <a:r>
              <a:rPr lang="en-US" b="0" dirty="0" err="1">
                <a:solidFill>
                  <a:srgbClr val="000000"/>
                </a:solidFill>
                <a:latin typeface="Basic Commercial Bold"/>
              </a:rPr>
              <a:t>Hadamard</a:t>
            </a:r>
            <a:r>
              <a:rPr lang="en-US" b="0" dirty="0">
                <a:solidFill>
                  <a:srgbClr val="000000"/>
                </a:solidFill>
                <a:latin typeface="Basic Commercial Bold"/>
              </a:rPr>
              <a:t> (1865-1963) was a leading light of French mathematics. </a:t>
            </a:r>
            <a:endParaRPr lang="en-US" b="0" dirty="0" smtClean="0">
              <a:solidFill>
                <a:srgbClr val="000000"/>
              </a:solidFill>
              <a:latin typeface="Basic Commercial Bold"/>
            </a:endParaRPr>
          </a:p>
          <a:p>
            <a:pPr marL="0" indent="0" algn="just">
              <a:buNone/>
            </a:pPr>
            <a:endParaRPr lang="en-US" b="0" dirty="0">
              <a:solidFill>
                <a:srgbClr val="000000"/>
              </a:solidFill>
              <a:latin typeface="Basic Commercial Bold"/>
            </a:endParaRPr>
          </a:p>
          <a:p>
            <a:pPr marL="0" indent="0" algn="just">
              <a:buNone/>
            </a:pPr>
            <a:r>
              <a:rPr lang="en-US" b="0" dirty="0" smtClean="0">
                <a:solidFill>
                  <a:srgbClr val="000000"/>
                </a:solidFill>
                <a:latin typeface="Basic Commercial Bold"/>
              </a:rPr>
              <a:t>He </a:t>
            </a:r>
            <a:r>
              <a:rPr lang="en-US" b="0" dirty="0">
                <a:solidFill>
                  <a:srgbClr val="000000"/>
                </a:solidFill>
                <a:latin typeface="Basic Commercial Bold"/>
              </a:rPr>
              <a:t>defined the term “well-posed problem”: </a:t>
            </a:r>
            <a:endParaRPr lang="en-US" b="0" dirty="0" smtClean="0">
              <a:solidFill>
                <a:srgbClr val="000000"/>
              </a:solidFill>
              <a:latin typeface="Basic Commercial Bold"/>
            </a:endParaRPr>
          </a:p>
          <a:p>
            <a:pPr marL="0" indent="0" algn="just">
              <a:buNone/>
            </a:pPr>
            <a:r>
              <a:rPr lang="en-US" b="0" dirty="0" smtClean="0">
                <a:solidFill>
                  <a:srgbClr val="000000"/>
                </a:solidFill>
                <a:latin typeface="Basic Commercial Bold"/>
              </a:rPr>
              <a:t>a </a:t>
            </a:r>
            <a:r>
              <a:rPr lang="en-US" b="0" dirty="0">
                <a:solidFill>
                  <a:srgbClr val="000000"/>
                </a:solidFill>
                <a:latin typeface="Basic Commercial Bold"/>
              </a:rPr>
              <a:t>problem that has a unique solution that changes continuously </a:t>
            </a:r>
            <a:r>
              <a:rPr lang="en-US" b="0" dirty="0" smtClean="0">
                <a:solidFill>
                  <a:srgbClr val="000000"/>
                </a:solidFill>
                <a:latin typeface="Basic Commercial Bold"/>
              </a:rPr>
              <a:t>with </a:t>
            </a:r>
            <a:r>
              <a:rPr lang="en-US" b="0" dirty="0">
                <a:solidFill>
                  <a:srgbClr val="000000"/>
                </a:solidFill>
                <a:latin typeface="Basic Commercial Bold"/>
              </a:rPr>
              <a:t>the initial conditions.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88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continued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0"/>
            <a:ext cx="10363200" cy="3962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273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Subsets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0"/>
            <a:ext cx="10363200" cy="43402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386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Strategies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0"/>
            <a:ext cx="10363200" cy="386715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019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0"/>
            <a:ext cx="10363200" cy="413558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136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0"/>
            <a:ext cx="10363200" cy="398318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585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Pearson Correlation Coefficient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0"/>
            <a:ext cx="10363200" cy="43402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311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0"/>
            <a:ext cx="10363200" cy="413558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212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to noise ratio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1"/>
            <a:ext cx="10363200" cy="421870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920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Algebraic Definition of PCs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482435"/>
            <a:ext cx="10363199" cy="522316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476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0"/>
            <a:ext cx="10363199" cy="43402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981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Ill-posed problems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0" dirty="0">
                <a:solidFill>
                  <a:srgbClr val="000000"/>
                </a:solidFill>
                <a:latin typeface="Basic Commercial Bold"/>
              </a:rPr>
              <a:t>Ill-posed problems are typically the subject of machine learning methods and artificial intelligence, including statistical learning. These methods do not aim to find the perfect solution; rather, they aim to find the best possible solution and/or the solution with the least errors.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448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856509"/>
            <a:ext cx="10363200" cy="423631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232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0"/>
            <a:ext cx="10363200" cy="434022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15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0"/>
            <a:ext cx="10363200" cy="4343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989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0"/>
            <a:ext cx="10363200" cy="4343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687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0"/>
            <a:ext cx="10363199" cy="4343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75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0"/>
            <a:ext cx="10363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36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599"/>
            <a:ext cx="10363200" cy="448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22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855" y="1752600"/>
            <a:ext cx="1050174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6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0"/>
            <a:ext cx="10363200" cy="4343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0"/>
            <a:ext cx="10363200" cy="426243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10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485" y="1371600"/>
            <a:ext cx="10556969" cy="500149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264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057400"/>
            <a:ext cx="9653587" cy="3962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04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and </a:t>
            </a:r>
            <a:r>
              <a:rPr lang="en-US" dirty="0" err="1" smtClean="0"/>
              <a:t>Varience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652" y="1752600"/>
            <a:ext cx="10266947" cy="434022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27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Varience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876926"/>
            <a:ext cx="10363199" cy="392856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42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0"/>
            <a:ext cx="10363200" cy="41433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5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0"/>
            <a:ext cx="10363200" cy="4343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11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Covarience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3042" y="1752600"/>
            <a:ext cx="6340642" cy="414287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41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864895"/>
            <a:ext cx="10363200" cy="410728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6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112" y="2005012"/>
            <a:ext cx="9629775" cy="40671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1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 Matrix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687" y="1752600"/>
            <a:ext cx="9572625" cy="495300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89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Transformation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307" y="1981200"/>
            <a:ext cx="864738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5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b="0">
                <a:solidFill>
                  <a:srgbClr val="000000"/>
                </a:solidFill>
                <a:latin typeface="Tahoma" panose="020B0604030504040204" pitchFamily="34" charset="0"/>
                <a:ea typeface="SimSun" panose="02010600030101010101" pitchFamily="2" charset="-122"/>
              </a:rPr>
              <a:t>Machine Learning Basics: 1. General Introduction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ea typeface="SimSun" panose="02010600030101010101" pitchFamily="2" charset="-122"/>
              </a:rPr>
              <a:t>Intelligence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752600"/>
            <a:ext cx="7772400" cy="4491038"/>
          </a:xfrm>
        </p:spPr>
        <p:txBody>
          <a:bodyPr/>
          <a:lstStyle/>
          <a:p>
            <a:pPr eaLnBrk="1" hangingPunct="1"/>
            <a:r>
              <a:rPr lang="en-US" altLang="ja-JP" smtClean="0">
                <a:ea typeface="MS PGothic" panose="020B0600070205080204" pitchFamily="34" charset="-128"/>
              </a:rPr>
              <a:t>Intelligence</a:t>
            </a:r>
          </a:p>
          <a:p>
            <a:pPr lvl="1" eaLnBrk="1" hangingPunct="1"/>
            <a:r>
              <a:rPr lang="en-US" altLang="ja-JP" smtClean="0">
                <a:ea typeface="MS PGothic" panose="020B0600070205080204" pitchFamily="34" charset="-128"/>
              </a:rPr>
              <a:t>Ability to solve problems</a:t>
            </a:r>
          </a:p>
          <a:p>
            <a:pPr eaLnBrk="1" hangingPunct="1"/>
            <a:r>
              <a:rPr lang="en-US" altLang="ja-JP" smtClean="0">
                <a:ea typeface="MS PGothic" panose="020B0600070205080204" pitchFamily="34" charset="-128"/>
              </a:rPr>
              <a:t>Examples of Intelligent Behaviors or Tasks</a:t>
            </a:r>
          </a:p>
          <a:p>
            <a:pPr lvl="1" eaLnBrk="1" hangingPunct="1"/>
            <a:r>
              <a:rPr lang="en-US" altLang="ja-JP" smtClean="0">
                <a:ea typeface="MS PGothic" panose="020B0600070205080204" pitchFamily="34" charset="-128"/>
              </a:rPr>
              <a:t>Classification of texts based on content</a:t>
            </a:r>
          </a:p>
          <a:p>
            <a:pPr lvl="1" eaLnBrk="1" hangingPunct="1"/>
            <a:r>
              <a:rPr lang="en-US" altLang="ja-JP" smtClean="0">
                <a:ea typeface="MS PGothic" panose="020B0600070205080204" pitchFamily="34" charset="-128"/>
              </a:rPr>
              <a:t>Heart disease diagnosis</a:t>
            </a:r>
          </a:p>
          <a:p>
            <a:pPr lvl="1" eaLnBrk="1" hangingPunct="1"/>
            <a:r>
              <a:rPr lang="en-US" altLang="ja-JP" smtClean="0">
                <a:ea typeface="MS PGothic" panose="020B0600070205080204" pitchFamily="34" charset="-128"/>
              </a:rPr>
              <a:t>Chess playing</a:t>
            </a:r>
          </a:p>
        </p:txBody>
      </p:sp>
    </p:spTree>
    <p:extLst>
      <p:ext uri="{BB962C8B-B14F-4D97-AF65-F5344CB8AC3E}">
        <p14:creationId xmlns:p14="http://schemas.microsoft.com/office/powerpoint/2010/main" val="35018215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00" y="1625600"/>
            <a:ext cx="9969500" cy="4470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49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608" y="1981200"/>
            <a:ext cx="9742784" cy="41148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22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1"/>
            <a:ext cx="10363200" cy="418467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95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0"/>
            <a:ext cx="10363200" cy="4343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79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254" y="1752600"/>
            <a:ext cx="10349345" cy="434022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09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of two classes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11277600" cy="43402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99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Samples of the dataset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946" y="2147455"/>
            <a:ext cx="4238192" cy="149744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9" y="2147455"/>
            <a:ext cx="2826327" cy="14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2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MKNN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0"/>
            <a:ext cx="10363199" cy="432435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144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Plot the following training data on XY-plane find NN of P=(3,2), when K=1, K-3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52600"/>
            <a:ext cx="10363200" cy="304323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5302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the following training data on XY-plane find NN of P=(3,2), when K=1, K-3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7818" y="2798618"/>
            <a:ext cx="2895600" cy="1982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36" y="2662237"/>
            <a:ext cx="2202873" cy="21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15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Learning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Inferring a Boolean-valued function from training examples of its input and output.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  <a:ea typeface="SimSun" panose="02010600030101010101" pitchFamily="2" charset="-122"/>
              </a:rPr>
              <a:t>Machine Learning Basics: 1. General Introduction</a:t>
            </a:r>
            <a:endParaRPr lang="en-US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218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599" cy="49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7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Learning Algorithms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075" y="2024856"/>
            <a:ext cx="94678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0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9"/>
            <a:ext cx="10515600" cy="395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7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9309"/>
            <a:ext cx="10515600" cy="545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3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9"/>
            <a:ext cx="10515600" cy="422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6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rate/Accuracy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4945"/>
            <a:ext cx="10515600" cy="480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46909"/>
            <a:ext cx="10515600" cy="429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3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633364" cy="447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3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F-measure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19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3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Set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312" y="1690688"/>
            <a:ext cx="10239375" cy="473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9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Space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485" y="1537855"/>
            <a:ext cx="10390716" cy="47057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979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 validation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10619509" cy="47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9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Trade off</a:t>
            </a:r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2765"/>
            <a:ext cx="10515600" cy="43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6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0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5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246" y="1690688"/>
            <a:ext cx="10619508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6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82982"/>
            <a:ext cx="10515600" cy="256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409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Distance Classifier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491" y="1884219"/>
            <a:ext cx="4294909" cy="1510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872" y="1884219"/>
            <a:ext cx="4578927" cy="1385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1" y="3587897"/>
            <a:ext cx="4253344" cy="160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079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Concentric Classes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9"/>
            <a:ext cx="10515600" cy="393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1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91719"/>
            <a:ext cx="2251364" cy="819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655" y="3591719"/>
            <a:ext cx="175779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35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S Algorithm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485" y="1371600"/>
            <a:ext cx="9882715" cy="4800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16000" y="6442364"/>
            <a:ext cx="10363200" cy="258474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07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Base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485" y="1371600"/>
            <a:ext cx="9882715" cy="487203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616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anose="030F0702030302020204" pitchFamily="66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anose="030F0702030302020204" pitchFamily="66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Default Design">
  <a:themeElements>
    <a:clrScheme name="Default Design 13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FFFFF7"/>
      </a:accent1>
      <a:accent2>
        <a:srgbClr val="33CCCC"/>
      </a:accent2>
      <a:accent3>
        <a:srgbClr val="FFFFFF"/>
      </a:accent3>
      <a:accent4>
        <a:srgbClr val="000000"/>
      </a:accent4>
      <a:accent5>
        <a:srgbClr val="FFFFFA"/>
      </a:accent5>
      <a:accent6>
        <a:srgbClr val="2DB9B9"/>
      </a:accent6>
      <a:hlink>
        <a:srgbClr val="FF5050"/>
      </a:hlink>
      <a:folHlink>
        <a:srgbClr val="FF99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Arial"/>
      </a:majorFont>
      <a:minorFont>
        <a:latin typeface="Times New Roman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350</Words>
  <Application>Microsoft Office PowerPoint</Application>
  <PresentationFormat>Widescreen</PresentationFormat>
  <Paragraphs>77</Paragraphs>
  <Slides>78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78</vt:i4>
      </vt:variant>
    </vt:vector>
  </HeadingPairs>
  <TitlesOfParts>
    <vt:vector size="93" baseType="lpstr">
      <vt:lpstr>MS PGothic</vt:lpstr>
      <vt:lpstr>SimSun</vt:lpstr>
      <vt:lpstr>Arial</vt:lpstr>
      <vt:lpstr>Arial</vt:lpstr>
      <vt:lpstr>Basic Commercial Bold</vt:lpstr>
      <vt:lpstr>Calibri</vt:lpstr>
      <vt:lpstr>Calibri Light</vt:lpstr>
      <vt:lpstr>Comic Sans MS</vt:lpstr>
      <vt:lpstr>Tahoma</vt:lpstr>
      <vt:lpstr>Times New Roman</vt:lpstr>
      <vt:lpstr>Wingdings</vt:lpstr>
      <vt:lpstr>Blends</vt:lpstr>
      <vt:lpstr>3_Default Design</vt:lpstr>
      <vt:lpstr>2_Default Design</vt:lpstr>
      <vt:lpstr>Office Theme</vt:lpstr>
      <vt:lpstr>Machine Learning !</vt:lpstr>
      <vt:lpstr>Well-posed Learning Problems</vt:lpstr>
      <vt:lpstr>Ill-posed problems</vt:lpstr>
      <vt:lpstr>Machine Learning</vt:lpstr>
      <vt:lpstr>Intelligence</vt:lpstr>
      <vt:lpstr>Concept Learning</vt:lpstr>
      <vt:lpstr>Concept Space</vt:lpstr>
      <vt:lpstr>Find S Algorithm</vt:lpstr>
      <vt:lpstr>Data Base</vt:lpstr>
      <vt:lpstr>PowerPoint Presentation</vt:lpstr>
      <vt:lpstr>PowerPoint Presentation</vt:lpstr>
      <vt:lpstr>Candidate Elimination Algorithm</vt:lpstr>
      <vt:lpstr>Version Space</vt:lpstr>
      <vt:lpstr>Solution</vt:lpstr>
      <vt:lpstr>Feature Extraction and Selection</vt:lpstr>
      <vt:lpstr>Why feature extraction?</vt:lpstr>
      <vt:lpstr>A classic example of a task that requires machine learning: It is very hard to say what makes a 2        </vt:lpstr>
      <vt:lpstr>Curse of Dimensionality</vt:lpstr>
      <vt:lpstr>Steps of Feature Selection</vt:lpstr>
      <vt:lpstr>Steps continued</vt:lpstr>
      <vt:lpstr>Evaluation of Subsets</vt:lpstr>
      <vt:lpstr>Evaluation Strategies</vt:lpstr>
      <vt:lpstr>Feature Selection</vt:lpstr>
      <vt:lpstr>Feature Selection</vt:lpstr>
      <vt:lpstr>Pearson Correlation Coefficient</vt:lpstr>
      <vt:lpstr>Result</vt:lpstr>
      <vt:lpstr>Signal to noise ratio</vt:lpstr>
      <vt:lpstr>Algebraic Definition of PCs</vt:lpstr>
      <vt:lpstr>PowerPoint Presentation</vt:lpstr>
      <vt:lpstr>PCA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Mean</vt:lpstr>
      <vt:lpstr>Variance</vt:lpstr>
      <vt:lpstr>Mean and Varience</vt:lpstr>
      <vt:lpstr>Varience</vt:lpstr>
      <vt:lpstr>PowerPoint Presentation</vt:lpstr>
      <vt:lpstr>PowerPoint Presentation</vt:lpstr>
      <vt:lpstr>Covarience</vt:lpstr>
      <vt:lpstr>PowerPoint Presentation</vt:lpstr>
      <vt:lpstr>PowerPoint Presentation</vt:lpstr>
      <vt:lpstr>Covariance Matrix</vt:lpstr>
      <vt:lpstr>Linear Transformation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 of two classes</vt:lpstr>
      <vt:lpstr>Samples of the dataset</vt:lpstr>
      <vt:lpstr>MKNN</vt:lpstr>
      <vt:lpstr>Plot the following training data on XY-plane find NN of P=(3,2), when K=1, K-3</vt:lpstr>
      <vt:lpstr>Plot the following training data on XY-plane find NN of P=(3,2), when K=1, K-3</vt:lpstr>
      <vt:lpstr>Performance</vt:lpstr>
      <vt:lpstr>Evaluation of Learning Algorithms</vt:lpstr>
      <vt:lpstr>Predictions</vt:lpstr>
      <vt:lpstr>Confusion Matrix</vt:lpstr>
      <vt:lpstr>PowerPoint Presentation</vt:lpstr>
      <vt:lpstr>Classification rate/Accuracy</vt:lpstr>
      <vt:lpstr>Recall</vt:lpstr>
      <vt:lpstr>Precision</vt:lpstr>
      <vt:lpstr>F-measure</vt:lpstr>
      <vt:lpstr>Validation Set</vt:lpstr>
      <vt:lpstr>K-fold cross validation</vt:lpstr>
      <vt:lpstr>Trade off</vt:lpstr>
      <vt:lpstr>PowerPoint Presentation</vt:lpstr>
      <vt:lpstr>PowerPoint Presentation</vt:lpstr>
      <vt:lpstr>PowerPoint Presentation</vt:lpstr>
      <vt:lpstr>Example</vt:lpstr>
      <vt:lpstr>Minimal Distance Classifier</vt:lpstr>
      <vt:lpstr>Concentric Classes</vt:lpstr>
      <vt:lpstr>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</dc:creator>
  <cp:lastModifiedBy>MAHE</cp:lastModifiedBy>
  <cp:revision>99</cp:revision>
  <dcterms:created xsi:type="dcterms:W3CDTF">2020-01-04T09:20:30Z</dcterms:created>
  <dcterms:modified xsi:type="dcterms:W3CDTF">2020-02-12T04:11:28Z</dcterms:modified>
</cp:coreProperties>
</file>